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61" r:id="rId2"/>
    <p:sldId id="309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04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0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7" r:id="rId40"/>
    <p:sldId id="306" r:id="rId41"/>
    <p:sldId id="294" r:id="rId42"/>
    <p:sldId id="311" r:id="rId4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3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pos="476">
          <p15:clr>
            <a:srgbClr val="A4A3A4"/>
          </p15:clr>
        </p15:guide>
        <p15:guide id="4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2" autoAdjust="0"/>
    <p:restoredTop sz="94660"/>
  </p:normalViewPr>
  <p:slideViewPr>
    <p:cSldViewPr>
      <p:cViewPr varScale="1">
        <p:scale>
          <a:sx n="66" d="100"/>
          <a:sy n="66" d="100"/>
        </p:scale>
        <p:origin x="1374" y="78"/>
      </p:cViewPr>
      <p:guideLst>
        <p:guide orient="horz" pos="493"/>
        <p:guide orient="horz" pos="3838"/>
        <p:guide pos="47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E2DF0-6718-48CC-ADD6-F9CC9255FC2E}" type="datetimeFigureOut">
              <a:rPr lang="nl-NL" smtClean="0"/>
              <a:t>20-5-2021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39484-37A1-4279-B8E8-6C3A9AE1FD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24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BB25C-5B8F-4604-9187-361A1849307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67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BB25C-5B8F-4604-9187-361A18493076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rste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 smtClean="0"/>
              <a:t>Verwijder het logo met </a:t>
            </a:r>
            <a:r>
              <a:rPr lang="nl-NL" dirty="0" err="1" smtClean="0"/>
              <a:t>Ctrl+X</a:t>
            </a:r>
            <a:r>
              <a:rPr lang="nl-NL" dirty="0" smtClean="0"/>
              <a:t>. Voeg de gewenste foto in en zet het logo terug met </a:t>
            </a:r>
            <a:r>
              <a:rPr lang="nl-NL" dirty="0" err="1" smtClean="0"/>
              <a:t>Ctrl+V</a:t>
            </a:r>
            <a:r>
              <a:rPr lang="nl-NL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0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552" y="778694"/>
            <a:ext cx="6336704" cy="7780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 van hoofdstuk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4716016" y="6237312"/>
            <a:ext cx="1152128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66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, subtitel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552" y="778694"/>
            <a:ext cx="6336704" cy="7780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 van hoofdstuk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40000" y="2708920"/>
            <a:ext cx="7848350" cy="33839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smtClean="0"/>
              <a:t>Plaats hier uw introductie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1575874"/>
            <a:ext cx="6335713" cy="5032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200" b="1" baseline="0"/>
            </a:lvl1pPr>
          </a:lstStyle>
          <a:p>
            <a:pPr lvl="0"/>
            <a:r>
              <a:rPr lang="nl-NL" dirty="0" smtClean="0"/>
              <a:t>Subtitel van het hoofdstuk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260648"/>
            <a:ext cx="1810608" cy="92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03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498189"/>
            <a:ext cx="6335713" cy="4105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200" b="1" baseline="0"/>
            </a:lvl1pPr>
          </a:lstStyle>
          <a:p>
            <a:pPr lvl="0"/>
            <a:r>
              <a:rPr lang="nl-NL" dirty="0" smtClean="0"/>
              <a:t>Subtitel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1557338"/>
            <a:ext cx="7848600" cy="1367606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l-NL" dirty="0" smtClean="0"/>
              <a:t>Plaats hier de tekst</a:t>
            </a:r>
          </a:p>
        </p:txBody>
      </p:sp>
      <p:pic>
        <p:nvPicPr>
          <p:cNvPr id="12" name="Picture 5" descr="logo new text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2"/>
          <a:stretch/>
        </p:blipFill>
        <p:spPr bwMode="auto">
          <a:xfrm>
            <a:off x="7096606" y="260648"/>
            <a:ext cx="1926000" cy="92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jdelijke aanduiding voor inhoud 13"/>
          <p:cNvSpPr>
            <a:spLocks noGrp="1"/>
          </p:cNvSpPr>
          <p:nvPr>
            <p:ph sz="quarter" idx="16"/>
          </p:nvPr>
        </p:nvSpPr>
        <p:spPr>
          <a:xfrm>
            <a:off x="1258888" y="3068638"/>
            <a:ext cx="7129462" cy="3024187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260648"/>
            <a:ext cx="1810608" cy="92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47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quarter" idx="16" hasCustomPrompt="1"/>
          </p:nvPr>
        </p:nvSpPr>
        <p:spPr>
          <a:xfrm>
            <a:off x="539750" y="1557338"/>
            <a:ext cx="7848600" cy="453548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 smtClean="0"/>
              <a:t>Plaats uw tekst (zet eventueel opsomming uit)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260648"/>
            <a:ext cx="1810608" cy="92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44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 smtClean="0"/>
              <a:t>Voeg gewenste foto 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511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, subtitel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2007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 smtClean="0"/>
              <a:t>Voeg gewenste foto in</a:t>
            </a:r>
            <a:endParaRPr lang="nl-NL" dirty="0"/>
          </a:p>
        </p:txBody>
      </p:sp>
      <p:sp>
        <p:nvSpPr>
          <p:cNvPr id="3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5457612" y="1578308"/>
            <a:ext cx="2930738" cy="4105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200" b="1" baseline="0"/>
            </a:lvl1pPr>
          </a:lstStyle>
          <a:p>
            <a:pPr lvl="0"/>
            <a:r>
              <a:rPr lang="nl-NL" dirty="0" smtClean="0"/>
              <a:t>Subtitel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5435600" y="2244201"/>
            <a:ext cx="2952750" cy="3848624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 smtClean="0"/>
              <a:t>Plaats hier tekst (zet eventueel opsomming uit)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588384" y="6255554"/>
            <a:ext cx="1440000" cy="216000"/>
          </a:xfrm>
        </p:spPr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40000" y="6255554"/>
            <a:ext cx="4500000" cy="216000"/>
          </a:xfrm>
        </p:spPr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832176" y="6255554"/>
            <a:ext cx="324000" cy="216000"/>
          </a:xfrm>
        </p:spPr>
        <p:txBody>
          <a:bodyPr/>
          <a:lstStyle/>
          <a:p>
            <a:fld id="{B2820BDE-2159-4325-BAA3-D5D7B7A2AD8C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260648"/>
            <a:ext cx="1810608" cy="92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3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5BD9-5BBA-48F9-AB29-A5E167B3F7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75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778694"/>
            <a:ext cx="6336256" cy="7780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2276872"/>
            <a:ext cx="8229600" cy="38492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88384" y="6255554"/>
            <a:ext cx="144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smtClean="0"/>
              <a:t>13 april 2021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40000" y="6255554"/>
            <a:ext cx="45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smtClean="0"/>
              <a:t>Online informatiebijeenkomst Beethoven fase 2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832176" y="6255554"/>
            <a:ext cx="324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2820BDE-2159-4325-BAA3-D5D7B7A2AD8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Afgeronde rechthoek 9"/>
          <p:cNvSpPr/>
          <p:nvPr userDrawn="1"/>
        </p:nvSpPr>
        <p:spPr>
          <a:xfrm>
            <a:off x="9396536" y="0"/>
            <a:ext cx="1800200" cy="6381328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algn="l">
              <a:lnSpc>
                <a:spcPct val="114000"/>
              </a:lnSpc>
            </a:pPr>
            <a:r>
              <a:rPr lang="nl-NL" sz="900" b="1" dirty="0" smtClean="0">
                <a:solidFill>
                  <a:schemeClr val="bg2"/>
                </a:solidFill>
              </a:rPr>
              <a:t>TIPS:</a:t>
            </a:r>
          </a:p>
          <a:p>
            <a:pPr algn="l">
              <a:lnSpc>
                <a:spcPct val="114000"/>
              </a:lnSpc>
            </a:pPr>
            <a:endParaRPr lang="nl-NL" sz="900" dirty="0" smtClean="0">
              <a:solidFill>
                <a:schemeClr val="bg2"/>
              </a:solidFill>
            </a:endParaRPr>
          </a:p>
          <a:p>
            <a:pPr algn="l">
              <a:lnSpc>
                <a:spcPct val="114000"/>
              </a:lnSpc>
            </a:pPr>
            <a:r>
              <a:rPr lang="nl-NL" sz="900" b="1" dirty="0" smtClean="0">
                <a:solidFill>
                  <a:schemeClr val="bg2"/>
                </a:solidFill>
              </a:rPr>
              <a:t>Nieuwe</a:t>
            </a:r>
            <a:r>
              <a:rPr lang="nl-NL" sz="900" b="1" baseline="0" dirty="0" smtClean="0">
                <a:solidFill>
                  <a:schemeClr val="bg2"/>
                </a:solidFill>
              </a:rPr>
              <a:t> dia aanmaken</a:t>
            </a: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r>
              <a:rPr lang="nl-NL" sz="900" baseline="0" dirty="0" smtClean="0">
                <a:solidFill>
                  <a:schemeClr val="bg2"/>
                </a:solidFill>
              </a:rPr>
              <a:t>Klik op het pijltje </a:t>
            </a:r>
            <a:r>
              <a:rPr lang="nl-NL" sz="900" baseline="0" dirty="0" smtClean="0">
                <a:solidFill>
                  <a:schemeClr val="bg2"/>
                </a:solidFill>
                <a:sym typeface="Wingdings 3"/>
              </a:rPr>
              <a:t> </a:t>
            </a:r>
            <a:r>
              <a:rPr lang="nl-NL" sz="900" baseline="0" dirty="0" smtClean="0">
                <a:solidFill>
                  <a:schemeClr val="bg2"/>
                </a:solidFill>
              </a:rPr>
              <a:t>van de knop </a:t>
            </a:r>
            <a:br>
              <a:rPr lang="nl-NL" sz="900" baseline="0" dirty="0" smtClean="0">
                <a:solidFill>
                  <a:schemeClr val="bg2"/>
                </a:solidFill>
              </a:rPr>
            </a:br>
            <a:r>
              <a:rPr lang="nl-NL" sz="900" b="1" baseline="0" dirty="0" smtClean="0">
                <a:solidFill>
                  <a:schemeClr val="bg2"/>
                </a:solidFill>
              </a:rPr>
              <a:t>Nieuwe Dia</a:t>
            </a:r>
            <a:r>
              <a:rPr lang="nl-NL" sz="900" baseline="0" dirty="0" smtClean="0">
                <a:solidFill>
                  <a:schemeClr val="bg2"/>
                </a:solidFill>
              </a:rPr>
              <a:t>. </a:t>
            </a: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r>
              <a:rPr lang="nl-NL" sz="900" baseline="0" dirty="0" smtClean="0">
                <a:solidFill>
                  <a:schemeClr val="bg2"/>
                </a:solidFill>
              </a:rPr>
              <a:t>Kies één van de indelingen. </a:t>
            </a:r>
            <a:br>
              <a:rPr lang="nl-NL" sz="900" baseline="0" dirty="0" smtClean="0">
                <a:solidFill>
                  <a:schemeClr val="bg2"/>
                </a:solidFill>
              </a:rPr>
            </a:br>
            <a:endParaRPr lang="nl-NL" sz="900" baseline="0" dirty="0" smtClean="0">
              <a:solidFill>
                <a:schemeClr val="bg2"/>
              </a:solidFill>
            </a:endParaRPr>
          </a:p>
          <a:p>
            <a:pPr algn="l">
              <a:lnSpc>
                <a:spcPct val="114000"/>
              </a:lnSpc>
            </a:pPr>
            <a:r>
              <a:rPr lang="nl-NL" sz="900" b="1" dirty="0" smtClean="0">
                <a:solidFill>
                  <a:schemeClr val="bg2"/>
                </a:solidFill>
              </a:rPr>
              <a:t>Voettekst</a:t>
            </a:r>
          </a:p>
          <a:p>
            <a:pPr algn="l">
              <a:lnSpc>
                <a:spcPct val="114000"/>
              </a:lnSpc>
            </a:pPr>
            <a:r>
              <a:rPr lang="nl-NL" sz="900" b="0" dirty="0" smtClean="0">
                <a:solidFill>
                  <a:schemeClr val="bg2"/>
                </a:solidFill>
              </a:rPr>
              <a:t>In de voettekst</a:t>
            </a:r>
            <a:r>
              <a:rPr lang="nl-NL" sz="900" b="0" baseline="0" dirty="0" smtClean="0">
                <a:solidFill>
                  <a:schemeClr val="bg2"/>
                </a:solidFill>
              </a:rPr>
              <a:t> kunt u de titel van de presentatie en de datum intypen. Voeg deze teksten in via Koptekst en voettekst.</a:t>
            </a: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r>
              <a:rPr lang="nl-NL" sz="900" b="0" baseline="0" dirty="0" smtClean="0">
                <a:solidFill>
                  <a:schemeClr val="bg2"/>
                </a:solidFill>
              </a:rPr>
              <a:t>Klik op de tab </a:t>
            </a:r>
            <a:r>
              <a:rPr lang="nl-NL" sz="900" b="1" baseline="0" dirty="0" smtClean="0">
                <a:solidFill>
                  <a:schemeClr val="bg2"/>
                </a:solidFill>
              </a:rPr>
              <a:t>Invoegen</a:t>
            </a:r>
            <a:r>
              <a:rPr lang="nl-NL" sz="900" b="0" baseline="0" dirty="0" smtClean="0">
                <a:solidFill>
                  <a:schemeClr val="bg2"/>
                </a:solidFill>
              </a:rPr>
              <a:t>.</a:t>
            </a: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r>
              <a:rPr lang="nl-NL" sz="900" b="0" baseline="0" dirty="0" smtClean="0">
                <a:solidFill>
                  <a:schemeClr val="bg2"/>
                </a:solidFill>
              </a:rPr>
              <a:t>Klik op de knop </a:t>
            </a:r>
            <a:r>
              <a:rPr lang="nl-NL" sz="900" b="1" baseline="0" dirty="0" smtClean="0">
                <a:solidFill>
                  <a:schemeClr val="bg2"/>
                </a:solidFill>
              </a:rPr>
              <a:t>Koptekst en voettekst</a:t>
            </a:r>
            <a:r>
              <a:rPr lang="nl-NL" sz="900" b="0" baseline="0" dirty="0" smtClean="0">
                <a:solidFill>
                  <a:schemeClr val="bg2"/>
                </a:solidFill>
              </a:rPr>
              <a:t>.</a:t>
            </a: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r>
              <a:rPr lang="nl-NL" sz="900" b="0" baseline="0" dirty="0" smtClean="0">
                <a:solidFill>
                  <a:schemeClr val="bg2"/>
                </a:solidFill>
              </a:rPr>
              <a:t>Typ de juiste datum in.</a:t>
            </a: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r>
              <a:rPr lang="nl-NL" sz="900" b="0" baseline="0" dirty="0" smtClean="0">
                <a:solidFill>
                  <a:schemeClr val="bg2"/>
                </a:solidFill>
              </a:rPr>
              <a:t>Typ de juiste voettekst in.</a:t>
            </a: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r>
              <a:rPr lang="nl-NL" sz="900" b="0" baseline="0" dirty="0" smtClean="0">
                <a:solidFill>
                  <a:schemeClr val="bg2"/>
                </a:solidFill>
              </a:rPr>
              <a:t>Klik op </a:t>
            </a:r>
            <a:r>
              <a:rPr lang="nl-NL" sz="900" b="1" baseline="0" dirty="0" smtClean="0">
                <a:solidFill>
                  <a:schemeClr val="bg2"/>
                </a:solidFill>
              </a:rPr>
              <a:t>Overal toepassen.</a:t>
            </a:r>
            <a:endParaRPr lang="nl-NL" sz="900" b="0" baseline="0" dirty="0" smtClean="0">
              <a:solidFill>
                <a:schemeClr val="bg2"/>
              </a:solidFill>
            </a:endParaRPr>
          </a:p>
          <a:p>
            <a:pPr marL="228600" indent="-228600" algn="l">
              <a:lnSpc>
                <a:spcPct val="114000"/>
              </a:lnSpc>
              <a:buFont typeface="+mj-lt"/>
              <a:buAutoNum type="arabicPeriod"/>
            </a:pPr>
            <a:endParaRPr lang="nl-NL" sz="900" b="0" dirty="0" smtClean="0">
              <a:solidFill>
                <a:schemeClr val="bg2"/>
              </a:solidFill>
            </a:endParaRPr>
          </a:p>
          <a:p>
            <a:pPr marL="171450" indent="-171450" algn="l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nl-NL" sz="900" baseline="0" dirty="0" smtClean="0">
              <a:solidFill>
                <a:schemeClr val="bg2"/>
              </a:solidFill>
            </a:endParaRPr>
          </a:p>
          <a:p>
            <a:pPr algn="l">
              <a:lnSpc>
                <a:spcPct val="114000"/>
              </a:lnSpc>
            </a:pPr>
            <a:endParaRPr lang="nl-NL" sz="900" baseline="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7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63" r:id="rId5"/>
    <p:sldLayoutId id="2147483655" r:id="rId6"/>
    <p:sldLayoutId id="2147483664" r:id="rId7"/>
    <p:sldLayoutId id="2147483665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6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4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2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0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meter.nl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contact@zuidas.nl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9144000" cy="685735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79512" y="29031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bg1"/>
                </a:solidFill>
              </a:rPr>
              <a:t>Informatieavond</a:t>
            </a:r>
          </a:p>
          <a:p>
            <a:r>
              <a:rPr lang="nl-NL" sz="4000" b="1" dirty="0" smtClean="0">
                <a:solidFill>
                  <a:schemeClr val="bg1"/>
                </a:solidFill>
              </a:rPr>
              <a:t>BEETHOVEN 2e  FASE</a:t>
            </a:r>
          </a:p>
          <a:p>
            <a:r>
              <a:rPr lang="nl-NL" sz="2800" b="1" dirty="0" smtClean="0">
                <a:solidFill>
                  <a:schemeClr val="bg1"/>
                </a:solidFill>
              </a:rPr>
              <a:t>Zuidas, dinsdag 13 april 2021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4584500"/>
            <a:ext cx="4201507" cy="21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5BD9-5BBA-48F9-AB29-A5E167B3F7B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2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10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45117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39552" y="440508"/>
            <a:ext cx="832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Opgehaalde uitgangspunten maaiveldinrichting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6917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11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/>
          <a:stretch/>
        </p:blipFill>
        <p:spPr>
          <a:xfrm>
            <a:off x="1" y="1268760"/>
            <a:ext cx="9144000" cy="558924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95536" y="284206"/>
            <a:ext cx="7736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Voorkeursvariant ruimtelijke invulling</a:t>
            </a:r>
            <a:br>
              <a:rPr lang="nl-NL" sz="2400" dirty="0" smtClean="0"/>
            </a:br>
            <a:r>
              <a:rPr lang="nl-NL" sz="2400" dirty="0" smtClean="0"/>
              <a:t>2</a:t>
            </a:r>
            <a:r>
              <a:rPr lang="nl-NL" sz="2400" baseline="30000" dirty="0" smtClean="0"/>
              <a:t>de</a:t>
            </a:r>
            <a:r>
              <a:rPr lang="nl-NL" sz="2400" dirty="0" smtClean="0"/>
              <a:t> fase Beethoven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0482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12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" b="4305"/>
          <a:stretch/>
        </p:blipFill>
        <p:spPr>
          <a:xfrm>
            <a:off x="0" y="1268760"/>
            <a:ext cx="9144000" cy="561662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03777" y="465957"/>
            <a:ext cx="832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Impressie mogelijke massa kavel 2 en 6&amp;7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4877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13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b="3800"/>
          <a:stretch/>
        </p:blipFill>
        <p:spPr>
          <a:xfrm>
            <a:off x="-22697" y="1300199"/>
            <a:ext cx="9164405" cy="49590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9" t="17891" r="46828" b="10545"/>
          <a:stretch/>
        </p:blipFill>
        <p:spPr bwMode="auto">
          <a:xfrm>
            <a:off x="-1980728" y="3212976"/>
            <a:ext cx="17281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251520" y="501847"/>
            <a:ext cx="832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Bestemmingsplan 2</a:t>
            </a:r>
            <a:r>
              <a:rPr lang="nl-NL" sz="2400" baseline="30000" dirty="0" smtClean="0"/>
              <a:t>de</a:t>
            </a:r>
            <a:r>
              <a:rPr lang="nl-NL" sz="2400" dirty="0" smtClean="0"/>
              <a:t> fase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3796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15616" y="2636912"/>
            <a:ext cx="7056784" cy="100811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Zijn er vragen en/of opmerkingen?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9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15</a:t>
            </a:fld>
            <a:endParaRPr lang="nl-NL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81971" y="260350"/>
            <a:ext cx="75960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3200" dirty="0" smtClean="0"/>
              <a:t>7. Ontwerp Kapel en Convict</a:t>
            </a:r>
            <a:r>
              <a:rPr lang="nl-NL" sz="1800" dirty="0" smtClean="0"/>
              <a:t> </a:t>
            </a:r>
            <a:br>
              <a:rPr lang="nl-NL" sz="1800" dirty="0" smtClean="0"/>
            </a:br>
            <a:r>
              <a:rPr lang="nl-NL" sz="1800" b="0" i="1" dirty="0" smtClean="0"/>
              <a:t>(AHK conservatorium)</a:t>
            </a:r>
            <a:endParaRPr lang="nl-NL" sz="1800" b="0" i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" y="1911226"/>
            <a:ext cx="2769451" cy="401638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6028383" cy="46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16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03777" y="692696"/>
            <a:ext cx="8320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Aanpassingen aan gebouwen Kapel en Convict</a:t>
            </a:r>
            <a:br>
              <a:rPr lang="nl-NL" sz="2400" dirty="0" smtClean="0"/>
            </a:br>
            <a:r>
              <a:rPr lang="nl-NL" i="1" dirty="0" smtClean="0"/>
              <a:t>(AHK conservatorium)</a:t>
            </a:r>
            <a:endParaRPr lang="nl-NL" i="1" dirty="0"/>
          </a:p>
        </p:txBody>
      </p:sp>
      <p:grpSp>
        <p:nvGrpSpPr>
          <p:cNvPr id="9" name="Groep 8"/>
          <p:cNvGrpSpPr/>
          <p:nvPr/>
        </p:nvGrpSpPr>
        <p:grpSpPr>
          <a:xfrm>
            <a:off x="19416" y="1988840"/>
            <a:ext cx="9124584" cy="3889536"/>
            <a:chOff x="19416" y="1988840"/>
            <a:chExt cx="8672952" cy="3697019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2"/>
            <a:srcRect l="2768" r="11458"/>
            <a:stretch/>
          </p:blipFill>
          <p:spPr>
            <a:xfrm>
              <a:off x="4227872" y="1988840"/>
              <a:ext cx="4464496" cy="3672408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 rotWithShape="1">
            <a:blip r:embed="rId3"/>
            <a:srcRect l="2490" r="17742"/>
            <a:stretch/>
          </p:blipFill>
          <p:spPr>
            <a:xfrm>
              <a:off x="19416" y="1988840"/>
              <a:ext cx="4176464" cy="3697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3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17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05330" y="361220"/>
            <a:ext cx="8320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Impressie 1 Kapel en Convict </a:t>
            </a:r>
            <a:br>
              <a:rPr lang="nl-NL" sz="2400" dirty="0" smtClean="0"/>
            </a:br>
            <a:r>
              <a:rPr lang="nl-NL" i="1" dirty="0" smtClean="0"/>
              <a:t>(</a:t>
            </a:r>
            <a:r>
              <a:rPr lang="nl-NL" i="1" dirty="0"/>
              <a:t>AHK </a:t>
            </a:r>
            <a:r>
              <a:rPr lang="nl-NL" i="1" dirty="0" smtClean="0"/>
              <a:t>conservatorium</a:t>
            </a:r>
            <a:r>
              <a:rPr lang="nl-NL" i="1" dirty="0"/>
              <a:t>)</a:t>
            </a:r>
          </a:p>
          <a:p>
            <a:endParaRPr lang="nl-NL" sz="24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608"/>
            <a:ext cx="9131456" cy="547039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7555" y="6465006"/>
            <a:ext cx="832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Impressie (Architectenbureau WINHOV)</a:t>
            </a:r>
          </a:p>
        </p:txBody>
      </p:sp>
    </p:spTree>
    <p:extLst>
      <p:ext uri="{BB962C8B-B14F-4D97-AF65-F5344CB8AC3E}">
        <p14:creationId xmlns:p14="http://schemas.microsoft.com/office/powerpoint/2010/main" val="32997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18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303777" y="364777"/>
            <a:ext cx="8320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Impressie 2 Kapel en Convict </a:t>
            </a:r>
            <a:br>
              <a:rPr lang="nl-NL" sz="2400" dirty="0" smtClean="0"/>
            </a:br>
            <a:r>
              <a:rPr lang="nl-NL" i="1" dirty="0" smtClean="0"/>
              <a:t>(</a:t>
            </a:r>
            <a:r>
              <a:rPr lang="nl-NL" i="1" dirty="0"/>
              <a:t>AHK </a:t>
            </a:r>
            <a:r>
              <a:rPr lang="nl-NL" i="1" dirty="0" smtClean="0"/>
              <a:t>conservatorium</a:t>
            </a:r>
            <a:r>
              <a:rPr lang="nl-NL" i="1" dirty="0"/>
              <a:t>)</a:t>
            </a:r>
          </a:p>
          <a:p>
            <a:endParaRPr lang="nl-NL" sz="2400" dirty="0"/>
          </a:p>
        </p:txBody>
      </p:sp>
      <p:sp>
        <p:nvSpPr>
          <p:cNvPr id="10" name="Tekstvak 9"/>
          <p:cNvSpPr txBox="1"/>
          <p:nvPr/>
        </p:nvSpPr>
        <p:spPr>
          <a:xfrm>
            <a:off x="0" y="6273225"/>
            <a:ext cx="8320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Impressie (Architectenbureau WINHOV)</a:t>
            </a:r>
          </a:p>
          <a:p>
            <a:r>
              <a:rPr lang="nl-NL" sz="1600" dirty="0" smtClean="0">
                <a:solidFill>
                  <a:schemeClr val="bg1"/>
                </a:solidFill>
              </a:rPr>
              <a:t>Er missen bomen op de impressie!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5CAD1AE7-CA3E-4E4B-AD26-CEBCF23276E8-L0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685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-1778" y="6363554"/>
            <a:ext cx="3505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Impressie (Architectenbureau WINHOV)</a:t>
            </a:r>
          </a:p>
        </p:txBody>
      </p:sp>
    </p:spTree>
    <p:extLst>
      <p:ext uri="{BB962C8B-B14F-4D97-AF65-F5344CB8AC3E}">
        <p14:creationId xmlns:p14="http://schemas.microsoft.com/office/powerpoint/2010/main" val="12734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6336704" cy="778098"/>
          </a:xfrm>
        </p:spPr>
        <p:txBody>
          <a:bodyPr>
            <a:normAutofit fontScale="90000"/>
          </a:bodyPr>
          <a:lstStyle/>
          <a:p>
            <a:r>
              <a:rPr lang="nl-NL" sz="4400" dirty="0" smtClean="0"/>
              <a:t>8. </a:t>
            </a:r>
            <a:r>
              <a:rPr lang="nl-NL" sz="4400" dirty="0"/>
              <a:t>Stand van zaken kavel 6&amp;7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19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66940"/>
            <a:ext cx="7056784" cy="499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smtClean="0"/>
              <a:t>Spelregels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13 april 2021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Online informatiebijeenkomst Beethoven fase 2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204864"/>
            <a:ext cx="8208464" cy="3527921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b="1" dirty="0" smtClean="0"/>
              <a:t>Geluid en camera uit </a:t>
            </a:r>
            <a:r>
              <a:rPr lang="nl-NL" dirty="0" smtClean="0"/>
              <a:t>i.v.m. een optimale verbinding (m.u.v. vragenrondes).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b="1" dirty="0" smtClean="0"/>
              <a:t>Tijdens </a:t>
            </a:r>
            <a:r>
              <a:rPr lang="nl-NL" b="1" dirty="0"/>
              <a:t>de vragenrondes kunt u vragen stellen. </a:t>
            </a:r>
            <a:r>
              <a:rPr lang="nl-NL" dirty="0" smtClean="0"/>
              <a:t>Graag uw </a:t>
            </a:r>
            <a:r>
              <a:rPr lang="nl-NL" dirty="0"/>
              <a:t>hand </a:t>
            </a:r>
            <a:r>
              <a:rPr lang="nl-NL" dirty="0" smtClean="0"/>
              <a:t>opsteken </a:t>
            </a:r>
            <a:r>
              <a:rPr lang="nl-NL" dirty="0"/>
              <a:t>via het ‘handje’ in het </a:t>
            </a:r>
            <a:r>
              <a:rPr lang="nl-NL" dirty="0" smtClean="0"/>
              <a:t>besturingselement. De moderator geeft u de beurt. Vervolgens </a:t>
            </a:r>
            <a:r>
              <a:rPr lang="nl-NL" dirty="0"/>
              <a:t>kunt u uw microfoon (en evt. camera) </a:t>
            </a:r>
            <a:r>
              <a:rPr lang="nl-NL" dirty="0" smtClean="0"/>
              <a:t>aanzetten.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b="1" dirty="0" smtClean="0"/>
              <a:t>Vragen stellen kan ook via de chat</a:t>
            </a:r>
            <a:r>
              <a:rPr lang="nl-NL" dirty="0" smtClean="0"/>
              <a:t>. De vragen uit de chat worden ook behandeld tijdens de vragenrondes.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b="1" dirty="0" smtClean="0"/>
              <a:t>Er wordt een verslag gemaakt van de bijeenkomst </a:t>
            </a:r>
            <a:r>
              <a:rPr lang="nl-NL" dirty="0" smtClean="0"/>
              <a:t>en deze wordt opgestuurd naar alle deelnemers. (de bijeenkomst wordt opgenomen </a:t>
            </a:r>
            <a:r>
              <a:rPr lang="nl-NL" dirty="0" err="1" smtClean="0"/>
              <a:t>tbv</a:t>
            </a:r>
            <a:r>
              <a:rPr lang="nl-NL" dirty="0" smtClean="0"/>
              <a:t> de verslaglegging).</a:t>
            </a:r>
            <a:endParaRPr lang="nl-NL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6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20</a:t>
            </a:fld>
            <a:endParaRPr lang="nl-NL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518078" y="485297"/>
            <a:ext cx="6264248" cy="5712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3200" dirty="0" smtClean="0"/>
              <a:t>9. Fasering 2</a:t>
            </a:r>
            <a:r>
              <a:rPr lang="nl-NL" sz="3200" baseline="30000" dirty="0" smtClean="0"/>
              <a:t>de</a:t>
            </a:r>
            <a:r>
              <a:rPr lang="nl-NL" sz="3200" dirty="0" smtClean="0"/>
              <a:t> fase</a:t>
            </a:r>
            <a:endParaRPr lang="nl-NL" sz="18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41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21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1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41"/>
            <a:ext cx="7884368" cy="55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22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6048"/>
            <a:ext cx="6335713" cy="503237"/>
          </a:xfrm>
        </p:spPr>
        <p:txBody>
          <a:bodyPr/>
          <a:lstStyle/>
          <a:p>
            <a:r>
              <a:rPr lang="nl-NL" dirty="0" smtClean="0"/>
              <a:t>Stap 2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42"/>
            <a:ext cx="7884368" cy="55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0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23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3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82840"/>
            <a:ext cx="7884366" cy="55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24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4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43"/>
            <a:ext cx="7884366" cy="55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25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5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43"/>
            <a:ext cx="7884365" cy="55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26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6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44"/>
            <a:ext cx="7884365" cy="55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27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7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3" y="1282844"/>
            <a:ext cx="7884364" cy="55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28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8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45"/>
            <a:ext cx="7884364" cy="55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29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260648"/>
            <a:ext cx="6335713" cy="503237"/>
          </a:xfrm>
        </p:spPr>
        <p:txBody>
          <a:bodyPr/>
          <a:lstStyle/>
          <a:p>
            <a:r>
              <a:rPr lang="nl-NL" dirty="0" smtClean="0"/>
              <a:t>Stap 9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45"/>
            <a:ext cx="7884362" cy="55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336704" cy="778098"/>
          </a:xfrm>
        </p:spPr>
        <p:txBody>
          <a:bodyPr/>
          <a:lstStyle/>
          <a:p>
            <a:r>
              <a:rPr lang="nl-NL" sz="4400" dirty="0"/>
              <a:t>Programma</a:t>
            </a:r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467544" y="1340768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nl-NL" dirty="0"/>
              <a:t>Voorstellen team Beethoven 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Waarom deze informatieavond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Vooruitblik op ontwikkeling 2</a:t>
            </a:r>
            <a:r>
              <a:rPr lang="nl-NL" baseline="30000" dirty="0"/>
              <a:t>de</a:t>
            </a:r>
            <a:r>
              <a:rPr lang="nl-NL" dirty="0"/>
              <a:t> fase 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 smtClean="0"/>
              <a:t>Informatie </a:t>
            </a:r>
            <a:r>
              <a:rPr lang="nl-NL" dirty="0"/>
              <a:t>en participatie tot nu toe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Terugblik </a:t>
            </a:r>
            <a:r>
              <a:rPr lang="nl-NL" dirty="0"/>
              <a:t>op planvorming en participatie 2016 </a:t>
            </a: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r>
              <a:rPr lang="nl-NL" i="1" dirty="0" smtClean="0"/>
              <a:t>Vragenronde 1</a:t>
            </a:r>
            <a:endParaRPr lang="nl-NL" i="1" dirty="0"/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Ontwerp kapel &amp; convict 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Stand van zaken kavel 6&amp;7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Fasering 2</a:t>
            </a:r>
            <a:r>
              <a:rPr lang="nl-NL" baseline="30000" dirty="0"/>
              <a:t>de</a:t>
            </a:r>
            <a:r>
              <a:rPr lang="nl-NL" dirty="0"/>
              <a:t> fase Beethoven en </a:t>
            </a:r>
            <a:r>
              <a:rPr lang="nl-NL" dirty="0" err="1" smtClean="0"/>
              <a:t>Zuidasdok</a:t>
            </a:r>
            <a:endParaRPr lang="nl-NL" dirty="0" smtClean="0"/>
          </a:p>
          <a:p>
            <a:pPr marL="457200" lvl="0" indent="-457200">
              <a:buFont typeface="+mj-lt"/>
              <a:buAutoNum type="arabicPeriod"/>
            </a:pPr>
            <a:r>
              <a:rPr lang="nl-NL" i="1" dirty="0" smtClean="0"/>
              <a:t>Vragenronde 2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 err="1" smtClean="0"/>
              <a:t>Mentimeter</a:t>
            </a:r>
            <a:r>
              <a:rPr lang="nl-NL" dirty="0" smtClean="0"/>
              <a:t> deel 1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Maaiveldontwerp </a:t>
            </a:r>
            <a:r>
              <a:rPr lang="nl-NL" dirty="0" smtClean="0"/>
              <a:t>concept/uitgangspunten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dirty="0" err="1" smtClean="0"/>
              <a:t>Mentimeter</a:t>
            </a:r>
            <a:r>
              <a:rPr lang="nl-NL" dirty="0" smtClean="0"/>
              <a:t> deel 2</a:t>
            </a:r>
          </a:p>
          <a:p>
            <a:pPr marL="457200" lvl="0" indent="-457200">
              <a:buFont typeface="+mj-lt"/>
              <a:buAutoNum type="arabicPeriod"/>
            </a:pPr>
            <a:r>
              <a:rPr lang="nl-NL" i="1" dirty="0" smtClean="0"/>
              <a:t>Vragenronde 3</a:t>
            </a:r>
            <a:endParaRPr lang="nl-NL" i="1" dirty="0"/>
          </a:p>
          <a:p>
            <a:pPr marL="457200" lvl="0" indent="-457200">
              <a:buFont typeface="+mj-lt"/>
              <a:buAutoNum type="arabicPeriod"/>
            </a:pPr>
            <a:r>
              <a:rPr lang="nl-NL" dirty="0"/>
              <a:t>Vervolg</a:t>
            </a:r>
          </a:p>
          <a:p>
            <a:pPr marL="457200" lvl="0" indent="-457200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24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15616" y="2636912"/>
            <a:ext cx="7056784" cy="100811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Zijn er vragen en/of opmerkingen?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0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11. </a:t>
            </a:r>
            <a:r>
              <a:rPr lang="nl-NL" dirty="0" err="1" smtClean="0"/>
              <a:t>Mentimeter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nl-NL" sz="2400" dirty="0" smtClean="0"/>
              <a:t>Ga naar </a:t>
            </a:r>
            <a:r>
              <a:rPr lang="nl-NL" sz="2400" dirty="0" smtClean="0">
                <a:hlinkClick r:id="rId2"/>
              </a:rPr>
              <a:t>www.menti.com</a:t>
            </a:r>
            <a:endParaRPr lang="nl-NL" sz="2400" dirty="0" smtClean="0"/>
          </a:p>
          <a:p>
            <a:pPr marL="342900" indent="-342900">
              <a:buFontTx/>
              <a:buChar char="-"/>
            </a:pPr>
            <a:r>
              <a:rPr lang="nl-NL" sz="2400" dirty="0" smtClean="0"/>
              <a:t>Voer de volgende code in: </a:t>
            </a:r>
            <a:r>
              <a:rPr lang="nl-NL" sz="2400" dirty="0" smtClean="0">
                <a:solidFill>
                  <a:srgbClr val="FF0000"/>
                </a:solidFill>
              </a:rPr>
              <a:t>2758 0421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31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98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066336"/>
            <a:ext cx="6336704" cy="778098"/>
          </a:xfrm>
        </p:spPr>
        <p:txBody>
          <a:bodyPr>
            <a:normAutofit fontScale="90000"/>
          </a:bodyPr>
          <a:lstStyle/>
          <a:p>
            <a:r>
              <a:rPr lang="nl-NL" sz="4400" dirty="0" smtClean="0"/>
              <a:t>12. </a:t>
            </a:r>
            <a:r>
              <a:rPr lang="nl-NL" sz="4400" dirty="0"/>
              <a:t>Maaiveldontwerp concept/uitgangspunten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32</a:t>
            </a:fld>
            <a:endParaRPr lang="nl-NL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251520" y="2461882"/>
            <a:ext cx="8254933" cy="27871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2400" dirty="0" smtClean="0"/>
              <a:t>Conceptkaart maaiveldinrichting </a:t>
            </a:r>
          </a:p>
          <a:p>
            <a:pPr lvl="1"/>
            <a:r>
              <a:rPr lang="nl-NL" sz="2400" dirty="0" smtClean="0"/>
              <a:t>Eerste schetsontwerp maaiveld in vergeleken met 2016 </a:t>
            </a:r>
          </a:p>
          <a:p>
            <a:pPr lvl="1"/>
            <a:r>
              <a:rPr lang="nl-NL" sz="2400" dirty="0" smtClean="0"/>
              <a:t>Ontsluiting (parkeren, logistiek en fietsroutes)</a:t>
            </a:r>
          </a:p>
          <a:p>
            <a:pPr lvl="1"/>
            <a:r>
              <a:rPr lang="nl-NL" sz="2400" dirty="0" smtClean="0"/>
              <a:t>Beelden </a:t>
            </a:r>
            <a:r>
              <a:rPr lang="nl-NL" sz="2400" dirty="0" err="1" smtClean="0"/>
              <a:t>materialisering</a:t>
            </a:r>
            <a:r>
              <a:rPr lang="nl-NL" sz="2400" dirty="0" smtClean="0"/>
              <a:t> en beplanting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716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33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402309"/>
            <a:ext cx="8320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Conceptkaart</a:t>
            </a:r>
            <a:r>
              <a:rPr lang="nl-NL" sz="2200" b="1" dirty="0" smtClean="0">
                <a:solidFill>
                  <a:srgbClr val="FF0000"/>
                </a:solidFill>
              </a:rPr>
              <a:t> </a:t>
            </a:r>
            <a:r>
              <a:rPr lang="nl-NL" sz="2200" b="1" dirty="0" smtClean="0"/>
              <a:t>maaiveldinrichting</a:t>
            </a:r>
            <a:endParaRPr lang="nl-NL" sz="2200" b="1" i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77" y="833196"/>
            <a:ext cx="8923993" cy="614679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45" y="-237343"/>
            <a:ext cx="4644677" cy="24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34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242334" y="556153"/>
            <a:ext cx="6346050" cy="503237"/>
          </a:xfrm>
        </p:spPr>
        <p:txBody>
          <a:bodyPr/>
          <a:lstStyle/>
          <a:p>
            <a:r>
              <a:rPr lang="nl-NL" dirty="0"/>
              <a:t>Maaiveldvoorstel 2016 </a:t>
            </a:r>
            <a:r>
              <a:rPr lang="nl-NL" dirty="0" smtClean="0"/>
              <a:t>vs. </a:t>
            </a:r>
            <a:r>
              <a:rPr lang="nl-NL" dirty="0"/>
              <a:t>schetsontwerp nu</a:t>
            </a:r>
            <a:endParaRPr lang="nl-NL" i="1" dirty="0"/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29347" r="35828"/>
          <a:stretch/>
        </p:blipFill>
        <p:spPr>
          <a:xfrm>
            <a:off x="35496" y="1443759"/>
            <a:ext cx="4473152" cy="3929459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1136" y="5433229"/>
            <a:ext cx="84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2016</a:t>
            </a:r>
            <a:endParaRPr lang="nl-NL" i="1" dirty="0"/>
          </a:p>
        </p:txBody>
      </p:sp>
      <p:sp>
        <p:nvSpPr>
          <p:cNvPr id="11" name="Tekstvak 10"/>
          <p:cNvSpPr txBox="1"/>
          <p:nvPr/>
        </p:nvSpPr>
        <p:spPr>
          <a:xfrm>
            <a:off x="4631686" y="5409520"/>
            <a:ext cx="70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NU</a:t>
            </a:r>
            <a:endParaRPr lang="nl-NL" i="1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1724" r="21443" b="1724"/>
          <a:stretch/>
        </p:blipFill>
        <p:spPr>
          <a:xfrm>
            <a:off x="4547623" y="1443759"/>
            <a:ext cx="4560881" cy="39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35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23528" y="548680"/>
            <a:ext cx="6335713" cy="503237"/>
          </a:xfrm>
        </p:spPr>
        <p:txBody>
          <a:bodyPr/>
          <a:lstStyle/>
          <a:p>
            <a:r>
              <a:rPr lang="nl-NL" dirty="0" smtClean="0"/>
              <a:t>Schetsontwerp maaiveld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b="1862"/>
          <a:stretch/>
        </p:blipFill>
        <p:spPr>
          <a:xfrm>
            <a:off x="0" y="1196752"/>
            <a:ext cx="9144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3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36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395536" y="265116"/>
            <a:ext cx="6335713" cy="503237"/>
          </a:xfrm>
        </p:spPr>
        <p:txBody>
          <a:bodyPr/>
          <a:lstStyle/>
          <a:p>
            <a:r>
              <a:rPr lang="nl-NL" dirty="0" smtClean="0"/>
              <a:t>Maaiveldinrichting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7745" b="2294"/>
          <a:stretch/>
        </p:blipFill>
        <p:spPr>
          <a:xfrm>
            <a:off x="-21902" y="1737589"/>
            <a:ext cx="9165902" cy="5100381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2896390" y="1210616"/>
            <a:ext cx="2416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Toegankelijke oeverlijn </a:t>
            </a:r>
            <a:b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3131840" y="4496048"/>
            <a:ext cx="288032" cy="288032"/>
          </a:xfrm>
          <a:prstGeom prst="star5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5-puntige ster 11"/>
          <p:cNvSpPr/>
          <p:nvPr/>
        </p:nvSpPr>
        <p:spPr>
          <a:xfrm>
            <a:off x="5940152" y="4437112"/>
            <a:ext cx="288032" cy="288032"/>
          </a:xfrm>
          <a:prstGeom prst="star5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5-puntige ster 12"/>
          <p:cNvSpPr/>
          <p:nvPr/>
        </p:nvSpPr>
        <p:spPr>
          <a:xfrm>
            <a:off x="8644380" y="5085184"/>
            <a:ext cx="288032" cy="288032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5-puntige ster 13"/>
          <p:cNvSpPr/>
          <p:nvPr/>
        </p:nvSpPr>
        <p:spPr>
          <a:xfrm>
            <a:off x="7236296" y="4437112"/>
            <a:ext cx="288032" cy="288032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5-puntige ster 14"/>
          <p:cNvSpPr/>
          <p:nvPr/>
        </p:nvSpPr>
        <p:spPr>
          <a:xfrm>
            <a:off x="7092280" y="5269830"/>
            <a:ext cx="288032" cy="28803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5-puntige ster 15"/>
          <p:cNvSpPr/>
          <p:nvPr/>
        </p:nvSpPr>
        <p:spPr>
          <a:xfrm>
            <a:off x="2679583" y="1229527"/>
            <a:ext cx="288032" cy="288032"/>
          </a:xfrm>
          <a:prstGeom prst="star5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468467" y="692476"/>
            <a:ext cx="194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groene kom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251520" y="715595"/>
            <a:ext cx="288032" cy="288032"/>
          </a:xfrm>
          <a:prstGeom prst="star5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5-puntige ster 18"/>
          <p:cNvSpPr/>
          <p:nvPr/>
        </p:nvSpPr>
        <p:spPr>
          <a:xfrm>
            <a:off x="2679583" y="696250"/>
            <a:ext cx="288032" cy="288032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2909746" y="692476"/>
            <a:ext cx="253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Zachte groene oeverlijn 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5395298" y="1222464"/>
            <a:ext cx="3835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Speelplek landschappelijk  inrichting 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395536" y="1214876"/>
            <a:ext cx="2428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Bloemen in het water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5329926" y="1263114"/>
            <a:ext cx="288032" cy="288032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5-puntige ster 23"/>
          <p:cNvSpPr/>
          <p:nvPr/>
        </p:nvSpPr>
        <p:spPr>
          <a:xfrm>
            <a:off x="251520" y="1221588"/>
            <a:ext cx="288032" cy="28803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9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43" y="1192095"/>
            <a:ext cx="3222742" cy="2328992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37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277639" y="197445"/>
            <a:ext cx="6335713" cy="503237"/>
          </a:xfrm>
        </p:spPr>
        <p:txBody>
          <a:bodyPr/>
          <a:lstStyle/>
          <a:p>
            <a:r>
              <a:rPr lang="nl-NL" sz="2000" dirty="0"/>
              <a:t>Maaiveldinrichting</a:t>
            </a:r>
            <a:endParaRPr lang="nl-NL" i="1" dirty="0"/>
          </a:p>
          <a:p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107504" y="6069193"/>
            <a:ext cx="2389590" cy="388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Bloemen in het water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4" y="3982539"/>
            <a:ext cx="3675995" cy="199325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67" y="4009563"/>
            <a:ext cx="2991021" cy="1996837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3860208" y="6047919"/>
            <a:ext cx="3439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Deels stedelijke oeverlijn/water toegankelijke oeverlijn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77" y="3973132"/>
            <a:ext cx="1591852" cy="1041867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7209270" y="5986178"/>
            <a:ext cx="1772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Speelplek landschappelijke  inrichting 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76" y="5007982"/>
            <a:ext cx="1591852" cy="978197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5" y="908720"/>
            <a:ext cx="4388524" cy="2620412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>
          <a:xfrm>
            <a:off x="277639" y="3461253"/>
            <a:ext cx="2049327" cy="388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groene kom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5162830" y="3482665"/>
            <a:ext cx="2666588" cy="388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Zachte groene oeverlijn  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27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38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89756" y="122351"/>
            <a:ext cx="6371362" cy="503237"/>
          </a:xfrm>
        </p:spPr>
        <p:txBody>
          <a:bodyPr/>
          <a:lstStyle/>
          <a:p>
            <a:r>
              <a:rPr lang="nl-NL" sz="2000" dirty="0"/>
              <a:t>Maaiveldinrichting impressie (aanhaken op </a:t>
            </a:r>
            <a:r>
              <a:rPr lang="nl-NL" sz="2000" dirty="0" smtClean="0"/>
              <a:t>1</a:t>
            </a:r>
            <a:r>
              <a:rPr lang="nl-NL" sz="2000" baseline="30000" dirty="0" smtClean="0"/>
              <a:t>e</a:t>
            </a:r>
            <a:r>
              <a:rPr lang="nl-NL" sz="2000" dirty="0" smtClean="0"/>
              <a:t> </a:t>
            </a:r>
            <a:r>
              <a:rPr lang="nl-NL" sz="2000" dirty="0"/>
              <a:t>fase en park)</a:t>
            </a:r>
            <a:endParaRPr lang="nl-NL" i="1" dirty="0"/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4" b="17134"/>
          <a:stretch/>
        </p:blipFill>
        <p:spPr>
          <a:xfrm>
            <a:off x="3131840" y="4121696"/>
            <a:ext cx="5940152" cy="273630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b="9518"/>
          <a:stretch/>
        </p:blipFill>
        <p:spPr>
          <a:xfrm>
            <a:off x="82298" y="625588"/>
            <a:ext cx="5616624" cy="33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13. </a:t>
            </a:r>
            <a:r>
              <a:rPr lang="nl-NL" dirty="0" err="1" smtClean="0"/>
              <a:t>Mentimeter</a:t>
            </a:r>
            <a:r>
              <a:rPr lang="nl-NL" dirty="0" smtClean="0"/>
              <a:t> (deel 2)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nl-NL" sz="2400" dirty="0" smtClean="0"/>
              <a:t>Ga naar </a:t>
            </a:r>
            <a:r>
              <a:rPr lang="nl-NL" sz="2400" dirty="0" smtClean="0">
                <a:hlinkClick r:id="rId2"/>
              </a:rPr>
              <a:t>www.menti.com</a:t>
            </a:r>
            <a:endParaRPr lang="nl-NL" sz="2400" dirty="0" smtClean="0"/>
          </a:p>
          <a:p>
            <a:pPr marL="342900" indent="-342900">
              <a:buFontTx/>
              <a:buChar char="-"/>
            </a:pPr>
            <a:r>
              <a:rPr lang="nl-NL" sz="2400" dirty="0" smtClean="0"/>
              <a:t>Voer de volgende code in: </a:t>
            </a:r>
            <a:r>
              <a:rPr lang="nl-NL" sz="2400" dirty="0">
                <a:solidFill>
                  <a:srgbClr val="FF0000"/>
                </a:solidFill>
              </a:rPr>
              <a:t>2758 0421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39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683568" y="1556792"/>
            <a:ext cx="6335713" cy="503237"/>
          </a:xfrm>
        </p:spPr>
        <p:txBody>
          <a:bodyPr/>
          <a:lstStyle/>
          <a:p>
            <a:r>
              <a:rPr lang="nl-NL" dirty="0" smtClean="0"/>
              <a:t>We gaan weer even terug naar de vragen…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54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1. Team Beethoven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084" y="3098941"/>
            <a:ext cx="7321931" cy="2603218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13 april 2021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Online informatiebijeenkomst Beethoven fase 2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4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6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15616" y="2636912"/>
            <a:ext cx="7056784" cy="100811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Zijn er vragen en/of opmerkingen?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45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15. Vervolg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225571"/>
            <a:ext cx="7848350" cy="3383905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nl-NL" dirty="0" smtClean="0"/>
              <a:t>Verslag van informatiebijeenkomst wordt rondgestuurd</a:t>
            </a:r>
          </a:p>
          <a:p>
            <a:pPr marL="342900" indent="-342900">
              <a:buFontTx/>
              <a:buChar char="-"/>
            </a:pPr>
            <a:r>
              <a:rPr lang="nl-NL" dirty="0" smtClean="0"/>
              <a:t>Communicatie </a:t>
            </a:r>
            <a:r>
              <a:rPr lang="nl-NL" dirty="0"/>
              <a:t>rondom Kapel &amp; Convict, kavel 2 en kavel 6&amp;7</a:t>
            </a:r>
          </a:p>
          <a:p>
            <a:pPr marL="342900" indent="-342900">
              <a:buFontTx/>
              <a:buChar char="-"/>
            </a:pPr>
            <a:r>
              <a:rPr lang="nl-NL" dirty="0" err="1" smtClean="0"/>
              <a:t>Breevast</a:t>
            </a:r>
            <a:r>
              <a:rPr lang="nl-NL" dirty="0" smtClean="0"/>
              <a:t> presenteert ontwerp kavel 6&amp;7</a:t>
            </a:r>
          </a:p>
          <a:p>
            <a:pPr marL="342900" indent="-342900">
              <a:buFontTx/>
              <a:buChar char="-"/>
            </a:pPr>
            <a:r>
              <a:rPr lang="nl-NL" dirty="0" smtClean="0"/>
              <a:t>Maaiveldontwerp van </a:t>
            </a:r>
            <a:r>
              <a:rPr lang="nl-NL" dirty="0" err="1" smtClean="0"/>
              <a:t>schets-ontwerp</a:t>
            </a:r>
            <a:r>
              <a:rPr lang="nl-NL" dirty="0" smtClean="0"/>
              <a:t> naar voorlopig-ontwerp. Naar verwachting terugkoppeling einde dit jaar.</a:t>
            </a:r>
          </a:p>
          <a:p>
            <a:r>
              <a:rPr lang="nl-NL" dirty="0" smtClean="0"/>
              <a:t>Volg voor bovenstaande onderwerpen ook de website: zuidas.nl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 smtClean="0"/>
          </a:p>
          <a:p>
            <a:pPr marL="342900" indent="-342900">
              <a:buFontTx/>
              <a:buChar char="-"/>
            </a:pPr>
            <a:endParaRPr lang="nl-NL" dirty="0" smtClean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 smtClean="0"/>
          </a:p>
          <a:p>
            <a:r>
              <a:rPr lang="nl-NL" dirty="0" smtClean="0"/>
              <a:t>Meer informatie? Benader ons via</a:t>
            </a:r>
            <a:r>
              <a:rPr lang="nl-NL" dirty="0"/>
              <a:t> </a:t>
            </a:r>
            <a:r>
              <a:rPr lang="nl-NL" dirty="0" smtClean="0">
                <a:hlinkClick r:id="rId2"/>
              </a:rPr>
              <a:t>contact@zuidas.nl</a:t>
            </a:r>
            <a:r>
              <a:rPr lang="nl-NL" dirty="0" smtClean="0"/>
              <a:t> of via 0800 50 65.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2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7"/>
            <a:ext cx="9144000" cy="685735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51520" y="4915091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</a:rPr>
              <a:t>Informatieavond</a:t>
            </a:r>
          </a:p>
          <a:p>
            <a:r>
              <a:rPr lang="nl-NL" sz="3200" b="1" dirty="0" smtClean="0">
                <a:solidFill>
                  <a:schemeClr val="bg1"/>
                </a:solidFill>
              </a:rPr>
              <a:t>BEETHOVEN 2e  FASE</a:t>
            </a:r>
          </a:p>
          <a:p>
            <a:r>
              <a:rPr lang="nl-NL" sz="2000" b="1" dirty="0" smtClean="0">
                <a:solidFill>
                  <a:schemeClr val="bg1"/>
                </a:solidFill>
              </a:rPr>
              <a:t>Zuidas, dinsdag 13 april 2021</a:t>
            </a:r>
            <a:endParaRPr lang="nl-NL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24" y="180151"/>
            <a:ext cx="3191920" cy="163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5BD9-5BBA-48F9-AB29-A5E167B3F7B3}" type="slidenum">
              <a:rPr lang="nl-NL" smtClean="0"/>
              <a:t>42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131840" y="2716623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 smtClean="0">
                <a:solidFill>
                  <a:schemeClr val="bg1"/>
                </a:solidFill>
              </a:rPr>
              <a:t>Bedankt!</a:t>
            </a:r>
            <a:endParaRPr lang="nl-NL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013998"/>
            <a:ext cx="6336704" cy="778098"/>
          </a:xfrm>
        </p:spPr>
        <p:txBody>
          <a:bodyPr>
            <a:normAutofit fontScale="90000"/>
          </a:bodyPr>
          <a:lstStyle/>
          <a:p>
            <a:r>
              <a:rPr lang="nl-NL" sz="4400" dirty="0"/>
              <a:t>2. Waarom deze </a:t>
            </a:r>
            <a:r>
              <a:rPr lang="nl-NL" sz="4400" dirty="0" smtClean="0"/>
              <a:t>informatiebijeenkomst?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-	2021 startjaar van uitvoering fase 2</a:t>
            </a:r>
          </a:p>
          <a:p>
            <a:r>
              <a:rPr lang="nl-NL" dirty="0"/>
              <a:t>-	Fietsroute wijzigt (</a:t>
            </a:r>
            <a:r>
              <a:rPr lang="nl-NL" dirty="0" smtClean="0"/>
              <a:t>tijdelijk en definitief)</a:t>
            </a:r>
            <a:endParaRPr lang="nl-NL" dirty="0"/>
          </a:p>
          <a:p>
            <a:r>
              <a:rPr lang="nl-NL" dirty="0"/>
              <a:t>-	Ontwerp kapel en convict is gereed</a:t>
            </a:r>
          </a:p>
          <a:p>
            <a:r>
              <a:rPr lang="nl-NL" dirty="0"/>
              <a:t>-	Kavel 6&amp;7 is in ontwerpfase</a:t>
            </a:r>
          </a:p>
          <a:p>
            <a:r>
              <a:rPr lang="nl-NL" dirty="0"/>
              <a:t>-	Kavel 2 komt op de </a:t>
            </a:r>
            <a:r>
              <a:rPr lang="nl-NL" dirty="0" smtClean="0"/>
              <a:t>markt</a:t>
            </a:r>
          </a:p>
          <a:p>
            <a:r>
              <a:rPr lang="nl-NL" dirty="0" smtClean="0"/>
              <a:t>-	Maaiveldontwerp </a:t>
            </a:r>
            <a:r>
              <a:rPr lang="nl-NL" dirty="0"/>
              <a:t>fase 2 is </a:t>
            </a:r>
            <a:r>
              <a:rPr lang="nl-NL" dirty="0" smtClean="0"/>
              <a:t>gestart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1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680" y="260647"/>
            <a:ext cx="6696584" cy="845384"/>
          </a:xfrm>
        </p:spPr>
        <p:txBody>
          <a:bodyPr>
            <a:noAutofit/>
          </a:bodyPr>
          <a:lstStyle/>
          <a:p>
            <a:r>
              <a:rPr lang="nl-NL" sz="3200" dirty="0" smtClean="0"/>
              <a:t>3. </a:t>
            </a:r>
            <a:r>
              <a:rPr lang="nl-NL" sz="3200" dirty="0"/>
              <a:t>Vooruitblik op ontwikkelingen 2</a:t>
            </a:r>
            <a:r>
              <a:rPr lang="nl-NL" sz="3200" baseline="30000" dirty="0"/>
              <a:t>de</a:t>
            </a:r>
            <a:r>
              <a:rPr lang="nl-NL" sz="3200" dirty="0"/>
              <a:t> fase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6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r="6519"/>
          <a:stretch/>
        </p:blipFill>
        <p:spPr>
          <a:xfrm>
            <a:off x="-1" y="1268760"/>
            <a:ext cx="9144001" cy="56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47873"/>
            <a:ext cx="6336704" cy="778098"/>
          </a:xfrm>
        </p:spPr>
        <p:txBody>
          <a:bodyPr>
            <a:normAutofit fontScale="90000"/>
          </a:bodyPr>
          <a:lstStyle/>
          <a:p>
            <a:r>
              <a:rPr lang="nl-NL" sz="4400" dirty="0" smtClean="0"/>
              <a:t>4. </a:t>
            </a:r>
            <a:r>
              <a:rPr lang="nl-NL" sz="4400" dirty="0"/>
              <a:t>Informatie en participatie tot nu toe</a:t>
            </a:r>
            <a:endParaRPr lang="nl-NL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492896"/>
            <a:ext cx="7848600" cy="1872088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1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6336704" cy="778098"/>
          </a:xfrm>
        </p:spPr>
        <p:txBody>
          <a:bodyPr>
            <a:normAutofit fontScale="90000"/>
          </a:bodyPr>
          <a:lstStyle/>
          <a:p>
            <a:r>
              <a:rPr lang="nl-NL" sz="4400" dirty="0"/>
              <a:t>5. Terugblik planvorming en participatie 2016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204864"/>
            <a:ext cx="5706351" cy="126198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8</a:t>
            </a:fld>
            <a:endParaRPr lang="nl-NL"/>
          </a:p>
        </p:txBody>
      </p:sp>
      <p:pic>
        <p:nvPicPr>
          <p:cNvPr id="9" name="Picture 3" descr="G:\RD\Projecten_Z\zuidas-beethoven\06 Totaalgebied\01 Boekwerk - Presentaties\20160523_Participatiebijeenkomst 1\Afbeelding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2" y="3590422"/>
            <a:ext cx="3428593" cy="257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RD\Projecten_Z\zuidas-beethoven\06 Totaalgebied\01 Boekwerk - Presentaties\20160523_Participatiebijeenkomst 1\Afbeelding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90663"/>
            <a:ext cx="3428394" cy="25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13 april 2021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Online informatiebijeenkomst Beethoven fase 2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BDE-2159-4325-BAA3-D5D7B7A2AD8C}" type="slidenum">
              <a:rPr lang="nl-NL" smtClean="0"/>
              <a:t>9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"/>
          <a:stretch/>
        </p:blipFill>
        <p:spPr>
          <a:xfrm>
            <a:off x="1" y="1557672"/>
            <a:ext cx="9144000" cy="528077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39552" y="538585"/>
            <a:ext cx="832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Opgehaalde belangen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0597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Zuidas-PP">
      <a:dk1>
        <a:sysClr val="windowText" lastClr="000000"/>
      </a:dk1>
      <a:lt1>
        <a:srgbClr val="FFFFFF"/>
      </a:lt1>
      <a:dk2>
        <a:srgbClr val="FCF61E"/>
      </a:dk2>
      <a:lt2>
        <a:srgbClr val="9D9F86"/>
      </a:lt2>
      <a:accent1>
        <a:srgbClr val="E7344C"/>
      </a:accent1>
      <a:accent2>
        <a:srgbClr val="F8C8D7"/>
      </a:accent2>
      <a:accent3>
        <a:srgbClr val="FCF61E"/>
      </a:accent3>
      <a:accent4>
        <a:srgbClr val="88CDD3"/>
      </a:accent4>
      <a:accent5>
        <a:srgbClr val="0066B1"/>
      </a:accent5>
      <a:accent6>
        <a:srgbClr val="E7344C"/>
      </a:accent6>
      <a:hlink>
        <a:srgbClr val="000000"/>
      </a:hlink>
      <a:folHlink>
        <a:srgbClr val="000000"/>
      </a:folHlink>
    </a:clrScheme>
    <a:fontScheme name="Vierkleurendruk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412 PP Beethoven online infobijeenkomst 13 april ZA.potx" id="{2247D0F0-5F3D-412F-AE92-B34E5F54529C}" vid="{6726C34E-45AE-4BD6-A0C1-311A60F341C2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20210412 PP Beethoven online infobijeenkomst 13 april ZA</Template>
  <TotalTime>136</TotalTime>
  <Words>919</Words>
  <Application>Microsoft Office PowerPoint</Application>
  <PresentationFormat>Diavoorstelling (4:3)</PresentationFormat>
  <Paragraphs>226</Paragraphs>
  <Slides>42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7" baseType="lpstr">
      <vt:lpstr>Arial</vt:lpstr>
      <vt:lpstr>Calibri</vt:lpstr>
      <vt:lpstr>Courier New</vt:lpstr>
      <vt:lpstr>Wingdings 3</vt:lpstr>
      <vt:lpstr>Kantoorthema</vt:lpstr>
      <vt:lpstr>PowerPoint-presentatie</vt:lpstr>
      <vt:lpstr>Spelregels</vt:lpstr>
      <vt:lpstr>Programma</vt:lpstr>
      <vt:lpstr>1. Team Beethoven</vt:lpstr>
      <vt:lpstr>2. Waarom deze informatiebijeenkomst?</vt:lpstr>
      <vt:lpstr>3. Vooruitblik op ontwikkelingen 2de fase</vt:lpstr>
      <vt:lpstr>4. Informatie en participatie tot nu toe</vt:lpstr>
      <vt:lpstr>5. Terugblik planvorming en participatie 2016</vt:lpstr>
      <vt:lpstr>PowerPoint-presentatie</vt:lpstr>
      <vt:lpstr>PowerPoint-presentatie</vt:lpstr>
      <vt:lpstr>PowerPoint-presentatie</vt:lpstr>
      <vt:lpstr>PowerPoint-presentatie</vt:lpstr>
      <vt:lpstr>PowerPoint-presentatie</vt:lpstr>
      <vt:lpstr>Zijn er vragen en/of opmerkingen?</vt:lpstr>
      <vt:lpstr>PowerPoint-presentatie</vt:lpstr>
      <vt:lpstr>PowerPoint-presentatie</vt:lpstr>
      <vt:lpstr>PowerPoint-presentatie</vt:lpstr>
      <vt:lpstr>PowerPoint-presentatie</vt:lpstr>
      <vt:lpstr>8. Stand van zaken kavel 6&amp;7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Zijn er vragen en/of opmerkingen?</vt:lpstr>
      <vt:lpstr> 11. Mentimeter</vt:lpstr>
      <vt:lpstr>12. Maaiveldontwerp concept/uitgangspunten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13. Mentimeter (deel 2)</vt:lpstr>
      <vt:lpstr>Zijn er vragen en/of opmerkingen?</vt:lpstr>
      <vt:lpstr>15. Vervolg</vt:lpstr>
      <vt:lpstr>PowerPoint-presentatie</vt:lpstr>
    </vt:vector>
  </TitlesOfParts>
  <Company>Gemeente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Lit, Gregor van</dc:creator>
  <cp:lastModifiedBy>Tawfik, Diana</cp:lastModifiedBy>
  <cp:revision>8</cp:revision>
  <dcterms:created xsi:type="dcterms:W3CDTF">2021-04-12T15:35:42Z</dcterms:created>
  <dcterms:modified xsi:type="dcterms:W3CDTF">2021-05-20T13:43:18Z</dcterms:modified>
</cp:coreProperties>
</file>